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8" r:id="rId4"/>
    <p:sldId id="264" r:id="rId5"/>
    <p:sldId id="257" r:id="rId6"/>
    <p:sldId id="259" r:id="rId7"/>
    <p:sldId id="261" r:id="rId8"/>
    <p:sldId id="270" r:id="rId9"/>
    <p:sldId id="271" r:id="rId10"/>
    <p:sldId id="262" r:id="rId11"/>
    <p:sldId id="265" r:id="rId12"/>
    <p:sldId id="269" r:id="rId13"/>
    <p:sldId id="268" r:id="rId14"/>
    <p:sldId id="273" r:id="rId15"/>
    <p:sldId id="276" r:id="rId16"/>
    <p:sldId id="275" r:id="rId17"/>
    <p:sldId id="272" r:id="rId18"/>
    <p:sldId id="263" r:id="rId19"/>
    <p:sldId id="277" r:id="rId20"/>
    <p:sldId id="266" r:id="rId21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0795"/>
    <a:srgbClr val="FF0066"/>
    <a:srgbClr val="9900FF"/>
    <a:srgbClr val="660066"/>
    <a:srgbClr val="0066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10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52624-3536-4EC0-AC5D-AD3D4675CF53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BD8DB-473D-48D5-8977-A0005340B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291E8-71A8-4281-BEEF-A5EE3285B0A1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F378D-A8BC-4EC8-948F-C5A75BF57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E1AFA-984C-4974-A242-F5AD30BECCE4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5BE01-D29B-48C4-B2FD-5003957CE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37EC3-8516-4728-ABD5-2A6801D447F1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06160-9249-4C68-B110-62FAB8B05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13F3C-803C-49AC-9707-065BDDE4EC71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66815-E691-4F69-952A-172683742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9CB61-0AC5-499A-8410-444F1221C37F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7B6EF-23C8-4A68-893D-BA0A30DCE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3FF87-987A-43E0-A67E-FDA0E7D33A9E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A2D2-4304-43B5-A4C9-38C54C1A2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38DFA-05ED-4179-81AB-D1D781153A10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5182D-1FA8-4E11-8B9F-5B75C2AF1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422A-8F36-4236-A40D-0F92EF4C7F6E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C95E4-2FFA-4D31-B243-8AAF462FA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6A5A3-138D-47A5-AA9B-05A606C5ABDE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64A32-8A13-40FA-A106-65202FB7D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74CEC-571D-48DC-BCD0-1B8F7CC68017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8C06-2D0F-4D21-8793-937D2C4FF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3F6B3-0101-4E50-AFAD-36B8E82C405C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9FC47-C9D6-4EA8-AF6B-BB3365AE4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BEAC24-DCE5-4194-898A-25D687897705}" type="datetimeFigureOut">
              <a:rPr lang="ru-RU"/>
              <a:pPr>
                <a:defRPr/>
              </a:pPr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B3BF93-741B-49D6-B08B-FBF9F5E8D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8"/>
          <p:cNvGrpSpPr>
            <a:grpSpLocks/>
          </p:cNvGrpSpPr>
          <p:nvPr/>
        </p:nvGrpSpPr>
        <p:grpSpPr bwMode="auto">
          <a:xfrm>
            <a:off x="4670425" y="5821363"/>
            <a:ext cx="739775" cy="2216150"/>
            <a:chOff x="6228184" y="4365104"/>
            <a:chExt cx="984684" cy="1662220"/>
          </a:xfrm>
        </p:grpSpPr>
        <p:sp>
          <p:nvSpPr>
            <p:cNvPr id="5" name="Овал 4"/>
            <p:cNvSpPr/>
            <p:nvPr/>
          </p:nvSpPr>
          <p:spPr>
            <a:xfrm>
              <a:off x="6228184" y="4365104"/>
              <a:ext cx="431063" cy="432224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/>
            </a:p>
          </p:txBody>
        </p:sp>
        <p:sp>
          <p:nvSpPr>
            <p:cNvPr id="6" name="Овал 5"/>
            <p:cNvSpPr/>
            <p:nvPr/>
          </p:nvSpPr>
          <p:spPr>
            <a:xfrm>
              <a:off x="6845196" y="5290279"/>
              <a:ext cx="367672" cy="369118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/>
            </a:p>
          </p:txBody>
        </p:sp>
        <p:sp>
          <p:nvSpPr>
            <p:cNvPr id="7" name="Овал 6"/>
            <p:cNvSpPr/>
            <p:nvPr/>
          </p:nvSpPr>
          <p:spPr>
            <a:xfrm>
              <a:off x="6509221" y="5842765"/>
              <a:ext cx="183835" cy="184559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/>
            </a:p>
          </p:txBody>
        </p:sp>
      </p:grpSp>
      <p:sp>
        <p:nvSpPr>
          <p:cNvPr id="14339" name="Rectangle 8"/>
          <p:cNvSpPr>
            <a:spLocks noGrp="1"/>
          </p:cNvSpPr>
          <p:nvPr>
            <p:ph type="ctrTitle" idx="4294967295"/>
          </p:nvPr>
        </p:nvSpPr>
        <p:spPr>
          <a:xfrm>
            <a:off x="692150" y="1547813"/>
            <a:ext cx="5594350" cy="3240087"/>
          </a:xfrm>
        </p:spPr>
        <p:txBody>
          <a:bodyPr/>
          <a:lstStyle/>
          <a:p>
            <a:pPr eaLnBrk="1" hangingPunct="1"/>
            <a:r>
              <a:rPr lang="ru-RU" sz="2400" b="1" i="1" dirty="0" smtClean="0">
                <a:solidFill>
                  <a:schemeClr val="hlink"/>
                </a:solidFill>
                <a:latin typeface="Arial" charset="0"/>
              </a:rPr>
              <a:t>Здоровьесберегающие технологии в ДОУ</a:t>
            </a:r>
            <a:br>
              <a:rPr lang="ru-RU" sz="2400" b="1" i="1" dirty="0" smtClean="0">
                <a:solidFill>
                  <a:schemeClr val="hlink"/>
                </a:solidFill>
                <a:latin typeface="Arial" charset="0"/>
              </a:rPr>
            </a:br>
            <a:r>
              <a:rPr lang="ru-RU" sz="2400" b="1" i="1" dirty="0" smtClean="0">
                <a:solidFill>
                  <a:srgbClr val="9900FF"/>
                </a:solidFill>
                <a:latin typeface="Arial" charset="0"/>
              </a:rPr>
              <a:t/>
            </a:r>
            <a:br>
              <a:rPr lang="ru-RU" sz="2400" b="1" i="1" dirty="0" smtClean="0">
                <a:solidFill>
                  <a:srgbClr val="9900FF"/>
                </a:solidFill>
                <a:latin typeface="Arial" charset="0"/>
              </a:rPr>
            </a:br>
            <a:r>
              <a:rPr lang="ru-RU" sz="2400" b="1" i="1" dirty="0" smtClean="0">
                <a:solidFill>
                  <a:srgbClr val="9900FF"/>
                </a:solidFill>
                <a:latin typeface="Arial" charset="0"/>
              </a:rPr>
              <a:t>«Всем известно, всем понятно,</a:t>
            </a:r>
            <a:br>
              <a:rPr lang="ru-RU" sz="2400" b="1" i="1" dirty="0" smtClean="0">
                <a:solidFill>
                  <a:srgbClr val="9900FF"/>
                </a:solidFill>
                <a:latin typeface="Arial" charset="0"/>
              </a:rPr>
            </a:br>
            <a:r>
              <a:rPr lang="ru-RU" sz="2400" b="1" i="1" dirty="0" smtClean="0">
                <a:solidFill>
                  <a:srgbClr val="9900FF"/>
                </a:solidFill>
                <a:latin typeface="Arial" charset="0"/>
              </a:rPr>
              <a:t>Что здоровым быть приятно.»</a:t>
            </a:r>
          </a:p>
        </p:txBody>
      </p:sp>
      <p:sp>
        <p:nvSpPr>
          <p:cNvPr id="14340" name="Rectangle 7"/>
          <p:cNvSpPr>
            <a:spLocks noGrp="1"/>
          </p:cNvSpPr>
          <p:nvPr>
            <p:ph type="subTitle" idx="4294967295"/>
          </p:nvPr>
        </p:nvSpPr>
        <p:spPr>
          <a:xfrm>
            <a:off x="908050" y="179388"/>
            <a:ext cx="4800600" cy="151288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1600" b="1" i="1" smtClean="0">
                <a:solidFill>
                  <a:schemeClr val="hlink"/>
                </a:solidFill>
                <a:latin typeface="Arial" charset="0"/>
              </a:rPr>
              <a:t>Муниципальное дошкольное образовательное учреждение «Детский сад № 45 «Солнышко» </a:t>
            </a:r>
          </a:p>
          <a:p>
            <a:pPr marL="0" indent="0" algn="ctr">
              <a:buFont typeface="Arial" charset="0"/>
              <a:buNone/>
            </a:pPr>
            <a:r>
              <a:rPr lang="ru-RU" sz="1600" b="1" i="1" smtClean="0">
                <a:solidFill>
                  <a:schemeClr val="hlink"/>
                </a:solidFill>
                <a:latin typeface="Arial" charset="0"/>
              </a:rPr>
              <a:t>г. Рубцовск Алтайский край</a:t>
            </a:r>
          </a:p>
        </p:txBody>
      </p:sp>
      <p:pic>
        <p:nvPicPr>
          <p:cNvPr id="14341" name="Picture 8" descr="DSCN16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776" y="5292080"/>
            <a:ext cx="39338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52736" y="4283968"/>
            <a:ext cx="5085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20795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ctr"/>
            <a:r>
              <a:rPr lang="ru-RU" sz="2000" b="1" dirty="0" smtClean="0">
                <a:solidFill>
                  <a:srgbClr val="220795"/>
                </a:solidFill>
                <a:latin typeface="Times New Roman" pitchFamily="18" charset="0"/>
                <a:cs typeface="Times New Roman" pitchFamily="18" charset="0"/>
              </a:rPr>
              <a:t>воспитатель Васильева Татьяна Григорьевна</a:t>
            </a:r>
            <a:endParaRPr lang="ru-RU" sz="2000" b="1" dirty="0">
              <a:solidFill>
                <a:srgbClr val="22079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333375" y="395288"/>
            <a:ext cx="6172200" cy="1524000"/>
          </a:xfrm>
        </p:spPr>
        <p:txBody>
          <a:bodyPr/>
          <a:lstStyle/>
          <a:p>
            <a:r>
              <a:rPr lang="ru-RU" sz="2000" b="1" i="1" smtClean="0">
                <a:solidFill>
                  <a:schemeClr val="hlink"/>
                </a:solidFill>
                <a:latin typeface="Arial" charset="0"/>
              </a:rPr>
              <a:t>Использование здоровьесберегающих технологий в режиме дня</a:t>
            </a:r>
            <a:br>
              <a:rPr lang="ru-RU" sz="2000" b="1" i="1" smtClean="0">
                <a:solidFill>
                  <a:schemeClr val="hlink"/>
                </a:solidFill>
                <a:latin typeface="Arial" charset="0"/>
              </a:rPr>
            </a:b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В течении дня используются физминутки, пальчиковая гимнастика, динамическая пауза и др.</a:t>
            </a:r>
          </a:p>
        </p:txBody>
      </p:sp>
      <p:pic>
        <p:nvPicPr>
          <p:cNvPr id="23554" name="Picture 4" descr="SAM_744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8050" y="1979613"/>
            <a:ext cx="5208588" cy="3475037"/>
          </a:xfrm>
        </p:spPr>
      </p:pic>
      <p:pic>
        <p:nvPicPr>
          <p:cNvPr id="23555" name="Picture 6" descr="SAM_74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9988" y="5724525"/>
            <a:ext cx="3148012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DSCN20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613" y="5795963"/>
            <a:ext cx="25923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 smtClean="0">
                <a:solidFill>
                  <a:schemeClr val="folHlink"/>
                </a:solidFill>
                <a:latin typeface="Arial" charset="0"/>
              </a:rPr>
              <a:t>В рамках дополнительного образования проводятся занятия спортивно-оздоровительной гимнастикой в детско-юношеской спортивной школе №1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hlink"/>
                </a:solidFill>
                <a:latin typeface="Arial" charset="0"/>
              </a:rPr>
              <a:t>.</a:t>
            </a:r>
          </a:p>
        </p:txBody>
      </p:sp>
      <p:pic>
        <p:nvPicPr>
          <p:cNvPr id="24579" name="Picture 2" descr="I:\для ТГ спорт\DSC_3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713" y="2555875"/>
            <a:ext cx="449738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DSC_35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913" y="5641975"/>
            <a:ext cx="2951162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DSC_35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5832475"/>
            <a:ext cx="3429000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333375" y="381000"/>
            <a:ext cx="6143625" cy="950913"/>
          </a:xfrm>
        </p:spPr>
        <p:txBody>
          <a:bodyPr/>
          <a:lstStyle/>
          <a:p>
            <a:r>
              <a:rPr lang="ru-RU" sz="2000" b="1" i="1" smtClean="0">
                <a:solidFill>
                  <a:srgbClr val="9900FF"/>
                </a:solidFill>
                <a:latin typeface="Arial" charset="0"/>
              </a:rPr>
              <a:t>Ежегодно дети отдыхают   на детской даче «Лесная сказка»</a:t>
            </a:r>
            <a:r>
              <a:rPr lang="en-US" sz="2000" b="1" i="1" smtClean="0">
                <a:solidFill>
                  <a:srgbClr val="9900FF"/>
                </a:solidFill>
                <a:latin typeface="Arial" charset="0"/>
              </a:rPr>
              <a:t> </a:t>
            </a:r>
            <a:r>
              <a:rPr lang="ru-RU" sz="2000" b="1" i="1" smtClean="0">
                <a:solidFill>
                  <a:srgbClr val="9900FF"/>
                </a:solidFill>
                <a:latin typeface="Arial" charset="0"/>
              </a:rPr>
              <a:t>в Егорьевском сосновом бору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260350" y="1331913"/>
            <a:ext cx="6172200" cy="60340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1600" b="1" i="1" smtClean="0">
                <a:solidFill>
                  <a:srgbClr val="FF0066"/>
                </a:solidFill>
                <a:latin typeface="Arial" charset="0"/>
              </a:rPr>
              <a:t>     Здравствуй лето! Здравствуй дача! </a:t>
            </a:r>
          </a:p>
          <a:p>
            <a:pPr algn="ctr">
              <a:buFont typeface="Arial" charset="0"/>
              <a:buNone/>
            </a:pPr>
            <a:r>
              <a:rPr lang="ru-RU" sz="1600" b="1" i="1" smtClean="0">
                <a:solidFill>
                  <a:srgbClr val="FF0066"/>
                </a:solidFill>
                <a:latin typeface="Arial" charset="0"/>
              </a:rPr>
              <a:t>Здравствуй луг и здравствуй лес!</a:t>
            </a:r>
          </a:p>
          <a:p>
            <a:pPr algn="ctr">
              <a:buFont typeface="Arial" charset="0"/>
              <a:buNone/>
            </a:pPr>
            <a:r>
              <a:rPr lang="ru-RU" sz="1600" b="1" i="1" smtClean="0">
                <a:solidFill>
                  <a:srgbClr val="FF0066"/>
                </a:solidFill>
                <a:latin typeface="Arial" charset="0"/>
              </a:rPr>
              <a:t>                    Солнце, небо голубое</a:t>
            </a:r>
          </a:p>
          <a:p>
            <a:pPr algn="ctr">
              <a:buFont typeface="Arial" charset="0"/>
              <a:buNone/>
            </a:pPr>
            <a:r>
              <a:rPr lang="ru-RU" sz="1600" b="1" i="1" smtClean="0">
                <a:solidFill>
                  <a:srgbClr val="FF0066"/>
                </a:solidFill>
                <a:latin typeface="Arial" charset="0"/>
              </a:rPr>
              <a:t>                   Сказка полная чудес!</a:t>
            </a:r>
          </a:p>
        </p:txBody>
      </p:sp>
      <p:pic>
        <p:nvPicPr>
          <p:cNvPr id="25603" name="Picture 4" descr="P8030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2555875"/>
            <a:ext cx="48244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P80805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713" y="5724525"/>
            <a:ext cx="2590800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P80104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3463" y="5651500"/>
            <a:ext cx="27019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549275" y="323850"/>
            <a:ext cx="6099175" cy="2016125"/>
          </a:xfrm>
        </p:spPr>
        <p:txBody>
          <a:bodyPr/>
          <a:lstStyle/>
          <a:p>
            <a:r>
              <a:rPr lang="ru-RU" sz="2000" b="1" i="1" smtClean="0">
                <a:solidFill>
                  <a:srgbClr val="9900FF"/>
                </a:solidFill>
                <a:latin typeface="Arial" charset="0"/>
              </a:rPr>
              <a:t>Совместные спортивные праздники с детьми и родителями</a:t>
            </a:r>
            <a:r>
              <a:rPr lang="en-US" sz="2000" b="1" i="1" smtClean="0">
                <a:solidFill>
                  <a:srgbClr val="9900FF"/>
                </a:solidFill>
                <a:latin typeface="Arial" charset="0"/>
              </a:rPr>
              <a:t/>
            </a:r>
            <a:br>
              <a:rPr lang="en-US" sz="2000" b="1" i="1" smtClean="0">
                <a:solidFill>
                  <a:srgbClr val="9900FF"/>
                </a:solidFill>
                <a:latin typeface="Arial" charset="0"/>
              </a:rPr>
            </a:br>
            <a:r>
              <a:rPr lang="ru-RU" sz="1400" b="1" i="1" smtClean="0">
                <a:solidFill>
                  <a:schemeClr val="hlink"/>
                </a:solidFill>
                <a:latin typeface="Arial" charset="0"/>
              </a:rPr>
              <a:t>В  детском саду стало традицией проводить совместные семейные спортивные  праздники. Этот праздник особенный, он объединяет всех педагогов, детей и родителей. А также  способствуют развитию  конструктивного взаимодействия всех участников.</a:t>
            </a:r>
            <a:r>
              <a:rPr lang="ru-RU" sz="1400" i="1" smtClean="0">
                <a:solidFill>
                  <a:schemeClr val="hlink"/>
                </a:solidFill>
                <a:latin typeface="Arial" charset="0"/>
              </a:rPr>
              <a:t> </a:t>
            </a:r>
            <a:br>
              <a:rPr lang="ru-RU" sz="1400" i="1" smtClean="0">
                <a:solidFill>
                  <a:schemeClr val="hlink"/>
                </a:solidFill>
                <a:latin typeface="Arial" charset="0"/>
              </a:rPr>
            </a:br>
            <a:endParaRPr lang="ru-RU" sz="1400" i="1" smtClean="0">
              <a:latin typeface="Arial" charset="0"/>
            </a:endParaRPr>
          </a:p>
        </p:txBody>
      </p:sp>
      <p:pic>
        <p:nvPicPr>
          <p:cNvPr id="6" name="Picture 2" descr="E:\веселыые старты\SAM_0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828" y="2370279"/>
            <a:ext cx="4101344" cy="3158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E:\23 февраля 2015\SAM_98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8467" y="5417691"/>
            <a:ext cx="439248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i="1" smtClean="0">
                <a:solidFill>
                  <a:schemeClr val="hlink"/>
                </a:solidFill>
                <a:latin typeface="Arial" charset="0"/>
              </a:rPr>
              <a:t>На спортивных праздниках присутствуют   спасатели  Рубцосвкого отделения МЧС.</a:t>
            </a:r>
            <a:r>
              <a:rPr lang="en-US" sz="1800" b="1" i="1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en-US" sz="1800" b="1" i="1" smtClean="0">
                <a:solidFill>
                  <a:schemeClr val="hlink"/>
                </a:solidFill>
                <a:latin typeface="Arial" charset="0"/>
              </a:rPr>
            </a:br>
            <a:r>
              <a:rPr lang="ru-RU" sz="1800" b="1" i="1" smtClean="0">
                <a:solidFill>
                  <a:schemeClr val="hlink"/>
                </a:solidFill>
                <a:latin typeface="Arial" charset="0"/>
              </a:rPr>
              <a:t>Они не только вручают всем памятные подарки, но и  участвуют  в соревнованиях !!!</a:t>
            </a:r>
            <a:br>
              <a:rPr lang="ru-RU" sz="1800" b="1" i="1" smtClean="0">
                <a:solidFill>
                  <a:schemeClr val="hlink"/>
                </a:solidFill>
                <a:latin typeface="Arial" charset="0"/>
              </a:rPr>
            </a:br>
            <a:endParaRPr lang="ru-RU" sz="1800" b="1" i="1" smtClean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4098" name="Picture 2" descr="E:\23 февраля 2015\SAM_9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68" y="2427895"/>
            <a:ext cx="4558718" cy="321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E:\23 февраля 2015\SAM_9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8550" y="5873487"/>
            <a:ext cx="4176464" cy="3053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 smtClean="0">
                <a:solidFill>
                  <a:srgbClr val="9900FF"/>
                </a:solidFill>
                <a:latin typeface="Arial" charset="0"/>
              </a:rPr>
              <a:t>Для воспитания силы воли и стремления к победе проводится «Мини-олимпиада»</a:t>
            </a:r>
            <a:r>
              <a:rPr lang="ru-RU" sz="1800" smtClean="0">
                <a:latin typeface="Arial" charset="0"/>
              </a:rPr>
              <a:t> 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260350" y="1979613"/>
            <a:ext cx="6172200" cy="603408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8675" name="Picture 4" descr="P831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613" y="1908175"/>
            <a:ext cx="5257800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DSCN16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5508625"/>
            <a:ext cx="52578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xfrm>
            <a:off x="332656" y="755576"/>
            <a:ext cx="6172200" cy="1524000"/>
          </a:xfrm>
        </p:spPr>
        <p:txBody>
          <a:bodyPr/>
          <a:lstStyle/>
          <a:p>
            <a:r>
              <a:rPr lang="ru-RU" sz="2000" b="1" i="1" dirty="0" smtClean="0">
                <a:solidFill>
                  <a:schemeClr val="hlink"/>
                </a:solidFill>
                <a:latin typeface="Arial" charset="0"/>
              </a:rPr>
              <a:t>Участие в городских спортивных мероприятиях.</a:t>
            </a:r>
            <a:br>
              <a:rPr lang="ru-RU" sz="2000" b="1" i="1" dirty="0" smtClean="0">
                <a:solidFill>
                  <a:schemeClr val="hlink"/>
                </a:solidFill>
                <a:latin typeface="Arial" charset="0"/>
              </a:rPr>
            </a:br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 Наши воспитанники  постоянные участники и победители городской «Мини-олимпиады»</a:t>
            </a:r>
          </a:p>
        </p:txBody>
      </p:sp>
      <p:pic>
        <p:nvPicPr>
          <p:cNvPr id="4" name="Picture 4" descr="PA240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720" y="2915816"/>
            <a:ext cx="4824412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332656" y="683568"/>
            <a:ext cx="6172200" cy="1524000"/>
          </a:xfrm>
        </p:spPr>
        <p:txBody>
          <a:bodyPr/>
          <a:lstStyle/>
          <a:p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 Мы  участники  Всероссийского соревнования «Кросс нации – 2015»</a:t>
            </a:r>
          </a:p>
        </p:txBody>
      </p:sp>
      <p:pic>
        <p:nvPicPr>
          <p:cNvPr id="30723" name="Picture 6" descr="SAM_821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2696" y="3131840"/>
            <a:ext cx="5256212" cy="3476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333375" y="250825"/>
            <a:ext cx="6172200" cy="1524000"/>
          </a:xfrm>
        </p:spPr>
        <p:txBody>
          <a:bodyPr/>
          <a:lstStyle/>
          <a:p>
            <a:r>
              <a:rPr lang="ru-RU" sz="2000" b="1" i="1" smtClean="0">
                <a:solidFill>
                  <a:srgbClr val="9900FF"/>
                </a:solidFill>
                <a:latin typeface="Arial" charset="0"/>
              </a:rPr>
              <a:t>В этом году  наши воспитанники впервые  стали участниками городского соревнования «Лыжня России-2015»</a:t>
            </a:r>
          </a:p>
        </p:txBody>
      </p:sp>
      <p:pic>
        <p:nvPicPr>
          <p:cNvPr id="31746" name="Рисунок 3" descr="E:\Новая папка\IMG_20150208_113819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2362200"/>
            <a:ext cx="2908300" cy="2971800"/>
          </a:xfrm>
        </p:spPr>
      </p:pic>
      <p:pic>
        <p:nvPicPr>
          <p:cNvPr id="5124" name="Picture 4" descr="E:\Новая папка\IMG_20150208_11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475" y="5798494"/>
            <a:ext cx="3312893" cy="2426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3" descr="E:\Новая папка\IMG_20150208_114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1290" y="2368539"/>
            <a:ext cx="2478341" cy="3073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1"/>
          </p:nvPr>
        </p:nvSpPr>
        <p:spPr>
          <a:xfrm>
            <a:off x="333375" y="539750"/>
            <a:ext cx="6172200" cy="86042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  <a:latin typeface="Arial" charset="0"/>
              </a:rPr>
              <a:t>Единственно правильный путь к сохранению и укреплению здоровья детей – знать самим и творчески применять эти знания, учитывая индивидуальные особенности ребенка.</a:t>
            </a:r>
          </a:p>
          <a:p>
            <a:pPr>
              <a:lnSpc>
                <a:spcPct val="80000"/>
              </a:lnSpc>
            </a:pPr>
            <a:endParaRPr lang="ru-RU" sz="1800" b="1" i="1" smtClean="0">
              <a:solidFill>
                <a:schemeClr val="hlink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1800" b="1" i="1" smtClean="0">
                <a:solidFill>
                  <a:schemeClr val="hlink"/>
                </a:solidFill>
                <a:latin typeface="Arial" charset="0"/>
              </a:rPr>
              <a:t>Существует легенда. У древнего бога Эскулапа были две дочери – Панацея и Гигиена. Обе владели даром целительства, но лечили по-разному. Панацея считала, что может подарить людям лекарство от всех болезней сразу. Гигиена говорила, что на все случаи жизни одного-единственного лекарства быть не может. Человек слаб и уязвим потому, что не знает законов Жизни. Этим законам людей надо научить. Разные пути у дочерей Эскулапа. Панацея лечит людей таблетками да микстурами. А Гигиена просвещает их, объясняет законы Жизни. Она верит, что, овладев ими, люди станут физически и духовно здоровыми, а сама жизнь – прекрасной.</a:t>
            </a:r>
          </a:p>
        </p:txBody>
      </p:sp>
      <p:sp>
        <p:nvSpPr>
          <p:cNvPr id="32770" name="WordArt 4"/>
          <p:cNvSpPr>
            <a:spLocks noChangeArrowheads="1" noChangeShapeType="1" noTextEdit="1"/>
          </p:cNvSpPr>
          <p:nvPr/>
        </p:nvSpPr>
        <p:spPr bwMode="auto">
          <a:xfrm>
            <a:off x="908050" y="6011863"/>
            <a:ext cx="4995863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304800" y="533400"/>
            <a:ext cx="6057900" cy="2652713"/>
          </a:xfrm>
        </p:spPr>
        <p:txBody>
          <a:bodyPr/>
          <a:lstStyle/>
          <a:p>
            <a:r>
              <a:rPr lang="ru-RU" sz="2400" b="1" i="1" smtClean="0">
                <a:solidFill>
                  <a:schemeClr val="hlink"/>
                </a:solidFill>
              </a:rPr>
              <a:t>«Я не боюсь ещё и ещё раз сказать: забота о здоровье – важнейшая работа воспитателя. От жизнерадостности, бодрости детей зависит их духовная жизнь, мировоззрение, умственное развитие»</a:t>
            </a:r>
            <a:r>
              <a:rPr lang="ru-RU" sz="2400" b="1" i="1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2400" b="1" i="1" smtClean="0">
                <a:solidFill>
                  <a:schemeClr val="hlink"/>
                </a:solidFill>
                <a:latin typeface="Arial" charset="0"/>
              </a:rPr>
            </a:br>
            <a:r>
              <a:rPr lang="ru-RU" sz="2400" b="1" i="1" smtClean="0">
                <a:solidFill>
                  <a:schemeClr val="hlink"/>
                </a:solidFill>
                <a:latin typeface="Arial" charset="0"/>
              </a:rPr>
              <a:t>                                (Сухомлинский)</a:t>
            </a:r>
            <a:r>
              <a:rPr lang="ru-RU" sz="2400" b="1" i="1" smtClean="0">
                <a:solidFill>
                  <a:schemeClr val="hlink"/>
                </a:solidFill>
              </a:rPr>
              <a:t/>
            </a:r>
            <a:br>
              <a:rPr lang="ru-RU" sz="2400" b="1" i="1" smtClean="0">
                <a:solidFill>
                  <a:schemeClr val="hlink"/>
                </a:solidFill>
              </a:rPr>
            </a:br>
            <a:r>
              <a:rPr lang="ru-RU" sz="2400" b="1" i="1" smtClean="0">
                <a:solidFill>
                  <a:schemeClr val="hlink"/>
                </a:solidFill>
              </a:rPr>
              <a:t>                                                                        </a:t>
            </a:r>
            <a:br>
              <a:rPr lang="ru-RU" sz="2400" b="1" i="1" smtClean="0">
                <a:solidFill>
                  <a:schemeClr val="hlink"/>
                </a:solidFill>
              </a:rPr>
            </a:br>
            <a:endParaRPr lang="ru-RU" sz="2400" b="1" i="1" smtClean="0">
              <a:solidFill>
                <a:schemeClr val="hlink"/>
              </a:solidFill>
            </a:endParaRPr>
          </a:p>
        </p:txBody>
      </p:sp>
      <p:pic>
        <p:nvPicPr>
          <p:cNvPr id="15362" name="Picture 2" descr="F:\картинки\kids_running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71600" y="3657600"/>
            <a:ext cx="4114800" cy="3352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folHlink"/>
                </a:solidFill>
                <a:latin typeface="Arial" charset="0"/>
              </a:rPr>
              <a:t>Литература</a:t>
            </a:r>
          </a:p>
        </p:txBody>
      </p:sp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196975" y="3132138"/>
            <a:ext cx="495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Font typeface="Arial" charset="0"/>
              <a:buChar char="•"/>
            </a:pPr>
            <a:endParaRPr lang="ru-RU" sz="200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0687" y="1763688"/>
            <a:ext cx="5760641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Ю.Е. Антонов, М.Н. Кузнецова. Здоровый дошкольник - М., 2003.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М.Н. Кузнецова. Система комплексных мероприятий по оздоровлению детей -  М., 2002.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Л.П. Банникова. Программа оздоровления детей в ДОУ - М., 2008.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Л.И. Пензулаева. Оздоровительная гимнастика  - М., 2010.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К.К. Утробина. Занимательная физкультура в детском саду - М., 2004.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Н.Ф. Дик. Увлекательные физкультурные занятия для дошкольников -  М., 2007.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Е.А. Алябьева. Психогимнастика в детском саду -  М., 2003.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Л.И. Пензулаева. Подвижные игры и игровые упражнения - М., 2002.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А.П. Щербак. Тематические физкультурные занятия и праздники - М., 1999.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Л.М. Алексеева. Спортивные праздники и физкультурные досуги  - Ростов-на-Дону, 2005.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1"/>
          </p:nvPr>
        </p:nvSpPr>
        <p:spPr>
          <a:xfrm>
            <a:off x="333375" y="250825"/>
            <a:ext cx="6181725" cy="79168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Здоровье - это одна из главных ценностей жизни человека. Именно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поэтому проблема ухудшения здоровья населения страны и особенно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детей становится национальной.</a:t>
            </a:r>
          </a:p>
          <a:p>
            <a:pPr>
              <a:lnSpc>
                <a:spcPct val="80000"/>
              </a:lnSpc>
            </a:pP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   Здоровье детей – это будущее страны, поэтому перед педагогами,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общественностью, родителями стоит задача воспитания здорового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поколения.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    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Основная цель дошкольного образования</a:t>
            </a:r>
          </a:p>
          <a:p>
            <a:pPr>
              <a:lnSpc>
                <a:spcPct val="80000"/>
              </a:lnSpc>
            </a:pP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 – развитие ребенка при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сохранении здоровья, то есть развитие ребенка в соответствии с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принципом целесообразности. Поэтому необходимо научить детей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воспринимать свою жизнь и здоровье как величайшую ценность.</a:t>
            </a:r>
          </a:p>
          <a:p>
            <a:pPr>
              <a:lnSpc>
                <a:spcPct val="80000"/>
              </a:lnSpc>
            </a:pP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   Важно на этом этапе сформировать у детей базу знаний и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практических навыков здорового образа жизни, под которым мы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понимаем активную деятельность людей, направленную на сохранение</a:t>
            </a:r>
            <a:r>
              <a:rPr lang="en-US" sz="1800" b="1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ru-RU" sz="1800" b="1" i="1" smtClean="0">
                <a:solidFill>
                  <a:schemeClr val="folHlink"/>
                </a:solidFill>
                <a:latin typeface="Arial" charset="0"/>
              </a:rPr>
              <a:t>и улучшение здоровья.</a:t>
            </a:r>
          </a:p>
          <a:p>
            <a:pPr>
              <a:lnSpc>
                <a:spcPct val="80000"/>
              </a:lnSpc>
            </a:pPr>
            <a:endParaRPr lang="ru-RU" sz="1800" b="1" i="1" smtClean="0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1800" b="1" i="1" smtClean="0">
              <a:solidFill>
                <a:schemeClr val="folHlink"/>
              </a:solidFill>
            </a:endParaRPr>
          </a:p>
        </p:txBody>
      </p:sp>
      <p:pic>
        <p:nvPicPr>
          <p:cNvPr id="16386" name="Picture 4" descr="SAM_98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875" y="5508625"/>
            <a:ext cx="4103688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9900FF"/>
                </a:solidFill>
                <a:latin typeface="Arial" charset="0"/>
              </a:rPr>
              <a:t>Актуальность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z="2400" b="1" i="1" smtClean="0">
                <a:solidFill>
                  <a:schemeClr val="hlink"/>
                </a:solidFill>
                <a:latin typeface="Arial" charset="0"/>
              </a:rPr>
              <a:t>Эффективный путь воспитания здорового образа жизни – это организация воспитательного процесса в режиме сотрудничества педагогов, детей и родителей. Будущее, как в России, так и в мире, безусловно, за молодым поколением. Однако лишь только здоровый человек с хорошим самочувствием, оптимизмом, психологической устойчивостью, физической работоспособностью способен активно жить.</a:t>
            </a:r>
          </a:p>
          <a:p>
            <a:pPr>
              <a:lnSpc>
                <a:spcPct val="90000"/>
              </a:lnSpc>
            </a:pPr>
            <a:endParaRPr lang="ru-RU" sz="240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Группа 5"/>
          <p:cNvGrpSpPr>
            <a:grpSpLocks/>
          </p:cNvGrpSpPr>
          <p:nvPr/>
        </p:nvGrpSpPr>
        <p:grpSpPr bwMode="auto">
          <a:xfrm rot="4737650">
            <a:off x="5341938" y="669925"/>
            <a:ext cx="1416050" cy="1346200"/>
            <a:chOff x="6228184" y="4365104"/>
            <a:chExt cx="984684" cy="1662220"/>
          </a:xfrm>
        </p:grpSpPr>
        <p:sp>
          <p:nvSpPr>
            <p:cNvPr id="7" name="Овал 6"/>
            <p:cNvSpPr>
              <a:spLocks noChangeArrowheads="1"/>
            </p:cNvSpPr>
            <p:nvPr/>
          </p:nvSpPr>
          <p:spPr bwMode="auto">
            <a:xfrm>
              <a:off x="6223662" y="4360182"/>
              <a:ext cx="432731" cy="431236"/>
            </a:xfrm>
            <a:prstGeom prst="ellipse">
              <a:avLst/>
            </a:prstGeom>
            <a:solidFill>
              <a:schemeClr val="bg1">
                <a:alpha val="45097"/>
              </a:schemeClr>
            </a:solidFill>
            <a:ln w="25400" algn="ctr">
              <a:solidFill>
                <a:srgbClr val="4BACC6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solidFill>
                  <a:schemeClr val="dk1"/>
                </a:solidFill>
                <a:latin typeface="+mn-lt"/>
              </a:endParaRPr>
            </a:p>
          </p:txBody>
        </p:sp>
        <p:sp>
          <p:nvSpPr>
            <p:cNvPr id="8" name="Овал 7"/>
            <p:cNvSpPr>
              <a:spLocks noChangeArrowheads="1"/>
            </p:cNvSpPr>
            <p:nvPr/>
          </p:nvSpPr>
          <p:spPr bwMode="auto">
            <a:xfrm>
              <a:off x="6817038" y="5404809"/>
              <a:ext cx="368705" cy="366551"/>
            </a:xfrm>
            <a:prstGeom prst="ellipse">
              <a:avLst/>
            </a:prstGeom>
            <a:solidFill>
              <a:schemeClr val="bg1">
                <a:alpha val="45097"/>
              </a:schemeClr>
            </a:solidFill>
            <a:ln w="25400" algn="ctr">
              <a:solidFill>
                <a:srgbClr val="4BACC6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solidFill>
                  <a:schemeClr val="dk1"/>
                </a:solidFill>
                <a:latin typeface="+mn-lt"/>
              </a:endParaRPr>
            </a:p>
          </p:txBody>
        </p:sp>
        <p:sp>
          <p:nvSpPr>
            <p:cNvPr id="9" name="Овал 8"/>
            <p:cNvSpPr>
              <a:spLocks noChangeArrowheads="1"/>
            </p:cNvSpPr>
            <p:nvPr/>
          </p:nvSpPr>
          <p:spPr bwMode="auto">
            <a:xfrm>
              <a:off x="6469329" y="5953485"/>
              <a:ext cx="183248" cy="182296"/>
            </a:xfrm>
            <a:prstGeom prst="ellipse">
              <a:avLst/>
            </a:prstGeom>
            <a:solidFill>
              <a:schemeClr val="bg1">
                <a:alpha val="45097"/>
              </a:schemeClr>
            </a:solidFill>
            <a:ln w="25400" algn="ctr">
              <a:solidFill>
                <a:srgbClr val="4BACC6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solidFill>
                  <a:schemeClr val="dk1"/>
                </a:solidFill>
                <a:latin typeface="+mn-lt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 rot="2235220">
            <a:off x="321213" y="5945791"/>
            <a:ext cx="3239146" cy="1767804"/>
          </a:xfrm>
          <a:prstGeom prst="rect">
            <a:avLst/>
          </a:prstGeom>
          <a:solidFill>
            <a:schemeClr val="accent1">
              <a:alpha val="31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8437" name="Rectangle 123"/>
          <p:cNvSpPr>
            <a:spLocks noGrp="1"/>
          </p:cNvSpPr>
          <p:nvPr>
            <p:ph type="title" idx="4294967295"/>
          </p:nvPr>
        </p:nvSpPr>
        <p:spPr>
          <a:xfrm>
            <a:off x="609600" y="533400"/>
            <a:ext cx="5905500" cy="1524000"/>
          </a:xfrm>
        </p:spPr>
        <p:txBody>
          <a:bodyPr/>
          <a:lstStyle/>
          <a:p>
            <a:pPr algn="l"/>
            <a:r>
              <a:rPr lang="ru-RU" sz="2800" b="1" i="1" smtClean="0">
                <a:solidFill>
                  <a:schemeClr val="hlink"/>
                </a:solidFill>
              </a:rPr>
              <a:t>ЦЕЛЬ: </a:t>
            </a:r>
            <a:br>
              <a:rPr lang="ru-RU" sz="2800" b="1" i="1" smtClean="0">
                <a:solidFill>
                  <a:schemeClr val="hlink"/>
                </a:solidFill>
              </a:rPr>
            </a:br>
            <a:r>
              <a:rPr lang="ru-RU" sz="2800" b="1" i="1" smtClean="0">
                <a:solidFill>
                  <a:srgbClr val="9900FF"/>
                </a:solidFill>
              </a:rPr>
              <a:t>Сохранение и укрепление физического и психического здоровья детей с учётом их индивидуальных особенностей.</a:t>
            </a:r>
          </a:p>
        </p:txBody>
      </p:sp>
      <p:sp>
        <p:nvSpPr>
          <p:cNvPr id="18438" name="Rectangle 124"/>
          <p:cNvSpPr>
            <a:spLocks noGrp="1"/>
          </p:cNvSpPr>
          <p:nvPr>
            <p:ph type="body" idx="4294967295"/>
          </p:nvPr>
        </p:nvSpPr>
        <p:spPr>
          <a:xfrm>
            <a:off x="692150" y="2339975"/>
            <a:ext cx="5829300" cy="60340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>
                <a:solidFill>
                  <a:schemeClr val="hlink"/>
                </a:solidFill>
              </a:rPr>
              <a:t>ЗАДАЧИ:</a:t>
            </a:r>
          </a:p>
          <a:p>
            <a:r>
              <a:rPr lang="ru-RU" b="1" i="1" smtClean="0">
                <a:solidFill>
                  <a:srgbClr val="660066"/>
                </a:solidFill>
              </a:rPr>
              <a:t>1. </a:t>
            </a:r>
            <a:r>
              <a:rPr lang="en-US" b="1" i="1" smtClean="0">
                <a:solidFill>
                  <a:srgbClr val="660066"/>
                </a:solidFill>
              </a:rPr>
              <a:t> </a:t>
            </a:r>
            <a:r>
              <a:rPr lang="ru-RU" sz="2000" b="1" i="1" smtClean="0">
                <a:solidFill>
                  <a:srgbClr val="660066"/>
                </a:solidFill>
                <a:latin typeface="Arial" charset="0"/>
              </a:rPr>
              <a:t>Сохранение и укрепление здоровья воспитанников, повышение двигательной активности через активное использование здоровьесберегающих технологий.</a:t>
            </a:r>
          </a:p>
          <a:p>
            <a:r>
              <a:rPr lang="ru-RU" sz="2000" b="1" i="1" smtClean="0">
                <a:solidFill>
                  <a:srgbClr val="660066"/>
                </a:solidFill>
              </a:rPr>
              <a:t>2. </a:t>
            </a:r>
            <a:r>
              <a:rPr lang="ru-RU" sz="2000" b="1" i="1" smtClean="0">
                <a:solidFill>
                  <a:srgbClr val="660066"/>
                </a:solidFill>
                <a:latin typeface="Arial" charset="0"/>
              </a:rPr>
              <a:t>Воспитание культуры здорового образа жизни дошкольников в различных видах деятельности.</a:t>
            </a:r>
          </a:p>
          <a:p>
            <a:r>
              <a:rPr lang="ru-RU" sz="2000" b="1" i="1" smtClean="0">
                <a:solidFill>
                  <a:srgbClr val="660066"/>
                </a:solidFill>
                <a:latin typeface="Arial" charset="0"/>
              </a:rPr>
              <a:t>3.Объединение усилий дошкольного учреждения и семьи в укреплении здоровья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FF0066"/>
                </a:solidFill>
                <a:latin typeface="Arial" charset="0"/>
              </a:rPr>
              <a:t>Гипотеза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i="1" smtClean="0">
                <a:solidFill>
                  <a:schemeClr val="hlink"/>
                </a:solidFill>
                <a:latin typeface="Arial" charset="0"/>
              </a:rPr>
              <a:t>Оптимальные психолого-медико-педагогические условия, системное использование здоровьесберегающих технологий и эмоциональное общение взрослых с детьми будут способствовать укреплению физического и психического здоровья дошкольников, развитию общекультурных, социально-нравственных, интеллектуальных, коммуникативных качеств ребенка.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457200" y="366713"/>
            <a:ext cx="6057900" cy="1081087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66"/>
                </a:solidFill>
                <a:latin typeface="Arial" charset="0"/>
              </a:rPr>
              <a:t>Формы и методы оздоровления детей в ДОУ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5943600" cy="7467600"/>
          </a:xfrm>
        </p:spPr>
        <p:txBody>
          <a:bodyPr/>
          <a:lstStyle/>
          <a:p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Физические упражнения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Утренняя гимнастика;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Физкультурно-оздоровительные занятия, упражнения;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Подвижные, дидактические, спортивные игры;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Профилактическая гимнастика;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Физкультурные минутки и динамические паузы;</a:t>
            </a:r>
            <a:endParaRPr lang="en-US" sz="1600" b="1" i="1" dirty="0" smtClean="0">
              <a:solidFill>
                <a:schemeClr val="hlink"/>
              </a:solidFill>
              <a:latin typeface="Arial" charset="0"/>
            </a:endParaRPr>
          </a:p>
          <a:p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Образовательная деятельность по воспитанию культуры здорового и безопасного образа жизни;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Здоровьесберегающие технологии в режиме дня;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Спортивно-оздоровительная гимнастика в </a:t>
            </a:r>
            <a:r>
              <a:rPr lang="ru-RU" sz="1600" b="1" i="1" dirty="0" err="1" smtClean="0">
                <a:solidFill>
                  <a:schemeClr val="hlink"/>
                </a:solidFill>
                <a:latin typeface="Arial" charset="0"/>
              </a:rPr>
              <a:t>ДЮСШ</a:t>
            </a:r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 оздоровительный отдых на детской даче «Лесная сказка»;</a:t>
            </a:r>
          </a:p>
          <a:p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Активный отдых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Развлечения и праздники;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Игры и забавы;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Дни здоровья;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Совместные праздники с родителями;</a:t>
            </a:r>
          </a:p>
          <a:p>
            <a:r>
              <a:rPr lang="ru-RU" sz="1600" b="1" i="1" dirty="0" smtClean="0">
                <a:solidFill>
                  <a:schemeClr val="hlink"/>
                </a:solidFill>
                <a:latin typeface="Arial" charset="0"/>
              </a:rPr>
              <a:t>Участие в городских мероприятиях;</a:t>
            </a:r>
          </a:p>
          <a:p>
            <a:endParaRPr lang="ru-RU" sz="1600" b="1" i="1" dirty="0" smtClean="0">
              <a:solidFill>
                <a:schemeClr val="hlink"/>
              </a:solidFill>
              <a:latin typeface="Arial" charset="0"/>
            </a:endParaRPr>
          </a:p>
          <a:p>
            <a:endParaRPr lang="ru-RU" sz="1800" b="1" i="1" dirty="0" smtClean="0">
              <a:solidFill>
                <a:schemeClr val="hlink"/>
              </a:solidFill>
              <a:latin typeface="Arial" charset="0"/>
            </a:endParaRPr>
          </a:p>
          <a:p>
            <a:endParaRPr lang="ru-RU" sz="1800" b="1" i="1" dirty="0" smtClean="0">
              <a:solidFill>
                <a:schemeClr val="hlink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Занятия физической культурой в ДОУ</a:t>
            </a:r>
            <a:r>
              <a:rPr lang="en-US" sz="2000" b="1" i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en-US" sz="2000" b="1" i="1" dirty="0" smtClean="0">
                <a:solidFill>
                  <a:schemeClr val="folHlink"/>
                </a:solidFill>
                <a:latin typeface="Arial" charset="0"/>
              </a:rPr>
            </a:br>
            <a:r>
              <a:rPr lang="ru-RU" sz="2000" b="1" i="1" dirty="0" smtClean="0">
                <a:solidFill>
                  <a:schemeClr val="folHlink"/>
                </a:solidFill>
                <a:latin typeface="Arial" charset="0"/>
              </a:rPr>
              <a:t>проводятся с использованием нетрадиционного оборудования, пальчиковой  и дыхательной гимнастики.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228600" y="2133600"/>
            <a:ext cx="6172200" cy="6034088"/>
          </a:xfrm>
        </p:spPr>
        <p:txBody>
          <a:bodyPr/>
          <a:lstStyle/>
          <a:p>
            <a:endParaRPr lang="ru-RU" sz="2000" b="1" i="1" smtClean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21507" name="Picture 2" descr="I:\для ТГ спорт\DSC_33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2268538"/>
            <a:ext cx="5184775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I:\для ТГ спорт\DSC_3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2013" y="5795963"/>
            <a:ext cx="3455987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DSC_34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350" y="6877050"/>
            <a:ext cx="3068638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304800" y="381000"/>
            <a:ext cx="6172200" cy="1524000"/>
          </a:xfrm>
        </p:spPr>
        <p:txBody>
          <a:bodyPr/>
          <a:lstStyle/>
          <a:p>
            <a:r>
              <a:rPr lang="ru-RU" sz="2000" b="1" i="1" smtClean="0">
                <a:solidFill>
                  <a:schemeClr val="hlink"/>
                </a:solidFill>
                <a:latin typeface="Arial" charset="0"/>
              </a:rPr>
              <a:t>Образовательная деятельность по воспитанию культуры здорового образа жизни.</a:t>
            </a:r>
            <a:br>
              <a:rPr lang="ru-RU" sz="2000" b="1" i="1" smtClean="0">
                <a:solidFill>
                  <a:schemeClr val="hlink"/>
                </a:solidFill>
                <a:latin typeface="Arial" charset="0"/>
              </a:rPr>
            </a:br>
            <a:r>
              <a:rPr lang="ru-RU" sz="2000" b="1" i="1" smtClean="0">
                <a:solidFill>
                  <a:schemeClr val="folHlink"/>
                </a:solidFill>
                <a:latin typeface="Arial" charset="0"/>
              </a:rPr>
              <a:t>На занятиях дети получают знания о здоровой пище, об основах гигиены и строения своего тела.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1905000" y="7696200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 i="1">
              <a:solidFill>
                <a:schemeClr val="folHlink"/>
              </a:solidFill>
            </a:endParaRPr>
          </a:p>
        </p:txBody>
      </p:sp>
      <p:pic>
        <p:nvPicPr>
          <p:cNvPr id="22532" name="Picture 5" descr="DSCN12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2195513"/>
            <a:ext cx="39608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DSCN1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9138" y="5219700"/>
            <a:ext cx="4608512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806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Здоровьесберегающие технологии в ДОУ  «Всем известно, всем понятно, Что здоровым быть приятно.»</vt:lpstr>
      <vt:lpstr>«Я не боюсь ещё и ещё раз сказать: забота о здоровье – важнейшая работа воспитателя. От жизнерадостности, бодрости детей зависит их духовная жизнь, мировоззрение, умственное развитие»                                 (Сухомлинский)                                                                          </vt:lpstr>
      <vt:lpstr>Слайд 3</vt:lpstr>
      <vt:lpstr>Актуальность</vt:lpstr>
      <vt:lpstr>ЦЕЛЬ:  Сохранение и укрепление физического и психического здоровья детей с учётом их индивидуальных особенностей.</vt:lpstr>
      <vt:lpstr>Гипотеза</vt:lpstr>
      <vt:lpstr>Формы и методы оздоровления детей в ДОУ</vt:lpstr>
      <vt:lpstr>Занятия физической культурой в ДОУ проводятся с использованием нетрадиционного оборудования, пальчиковой  и дыхательной гимнастики.</vt:lpstr>
      <vt:lpstr>Образовательная деятельность по воспитанию культуры здорового образа жизни. На занятиях дети получают знания о здоровой пище, об основах гигиены и строения своего тела.</vt:lpstr>
      <vt:lpstr>Использование здоровьесберегающих технологий в режиме дня В течении дня используются физминутки, пальчиковая гимнастика, динамическая пауза и др.</vt:lpstr>
      <vt:lpstr>В рамках дополнительного образования проводятся занятия спортивно-оздоровительной гимнастикой в детско-юношеской спортивной школе №1</vt:lpstr>
      <vt:lpstr>Ежегодно дети отдыхают   на детской даче «Лесная сказка» в Егорьевском сосновом бору</vt:lpstr>
      <vt:lpstr>Совместные спортивные праздники с детьми и родителями В  детском саду стало традицией проводить совместные семейные спортивные  праздники. Этот праздник особенный, он объединяет всех педагогов, детей и родителей. А также  способствуют развитию  конструктивного взаимодействия всех участников.  </vt:lpstr>
      <vt:lpstr>На спортивных праздниках присутствуют   спасатели  Рубцосвкого отделения МЧС. Они не только вручают всем памятные подарки, но и  участвуют  в соревнованиях !!! </vt:lpstr>
      <vt:lpstr>Для воспитания силы воли и стремления к победе проводится «Мини-олимпиада» </vt:lpstr>
      <vt:lpstr>Участие в городских спортивных мероприятиях.  Наши воспитанники  постоянные участники и победители городской «Мини-олимпиады»</vt:lpstr>
      <vt:lpstr> Мы  участники  Всероссийского соревнования «Кросс нации – 2015»</vt:lpstr>
      <vt:lpstr>В этом году  наши воспитанники впервые  стали участниками городского соревнования «Лыжня России-2015»</vt:lpstr>
      <vt:lpstr>Слайд 19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Мария</cp:lastModifiedBy>
  <cp:revision>57</cp:revision>
  <dcterms:created xsi:type="dcterms:W3CDTF">2012-08-02T12:17:38Z</dcterms:created>
  <dcterms:modified xsi:type="dcterms:W3CDTF">2015-05-26T07:22:13Z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237482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